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1" r:id="rId3"/>
    <p:sldId id="264" r:id="rId4"/>
    <p:sldId id="272" r:id="rId5"/>
    <p:sldId id="853" r:id="rId6"/>
    <p:sldId id="270" r:id="rId7"/>
    <p:sldId id="851" r:id="rId8"/>
    <p:sldId id="281" r:id="rId9"/>
    <p:sldId id="266" r:id="rId10"/>
    <p:sldId id="852" r:id="rId11"/>
    <p:sldId id="8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978526-85B6-94BF-C3E2-0319B3015281}" name="Ganjalizadeh, Morvarid (DDOT)" initials="GM(" userId="S::MGanjalizadeh@ddot.dc.gov::e61a2a71-8ae4-4c1a-ac4d-bca6b62076fa" providerId="AD"/>
  <p188:author id="{9FA153AE-E767-BA7A-2DD6-CCCC253CE22A}" name="Tkacik, Annie (DDOT)" initials="AT" userId="S::atkacik@ddot.dc.gov::d872d7e8-7517-42f1-853d-757e093269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kacik, Annie (DDOT)" userId="d872d7e8-7517-42f1-853d-757e09326910" providerId="ADAL" clId="{3FE904A4-2B96-4BBA-8BEA-06B68F9D6E56}"/>
    <pc:docChg chg="modSld">
      <pc:chgData name="Tkacik, Annie (DDOT)" userId="d872d7e8-7517-42f1-853d-757e09326910" providerId="ADAL" clId="{3FE904A4-2B96-4BBA-8BEA-06B68F9D6E56}" dt="2024-06-05T16:33:55.335" v="26" actId="20577"/>
      <pc:docMkLst>
        <pc:docMk/>
      </pc:docMkLst>
      <pc:sldChg chg="delCm">
        <pc:chgData name="Tkacik, Annie (DDOT)" userId="d872d7e8-7517-42f1-853d-757e09326910" providerId="ADAL" clId="{3FE904A4-2B96-4BBA-8BEA-06B68F9D6E56}" dt="2024-06-05T16:20:22.986" v="1"/>
        <pc:sldMkLst>
          <pc:docMk/>
          <pc:sldMk cId="535905804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21.166" v="0"/>
              <pc2:cmMkLst xmlns:pc2="http://schemas.microsoft.com/office/powerpoint/2019/9/main/command">
                <pc:docMk/>
                <pc:sldMk cId="535905804" sldId="260"/>
                <pc2:cmMk id="{CCC8581C-9F0A-4359-A963-BE01281C8D54}"/>
              </pc2:cmMkLst>
            </pc226:cmChg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22.986" v="1"/>
              <pc2:cmMkLst xmlns:pc2="http://schemas.microsoft.com/office/powerpoint/2019/9/main/command">
                <pc:docMk/>
                <pc:sldMk cId="535905804" sldId="260"/>
                <pc2:cmMk id="{3E5E3F54-A6A1-4B11-8E99-FB58755E9173}"/>
              </pc2:cmMkLst>
            </pc226:cmChg>
          </p:ext>
        </pc:extLst>
      </pc:sldChg>
      <pc:sldChg chg="delCm">
        <pc:chgData name="Tkacik, Annie (DDOT)" userId="d872d7e8-7517-42f1-853d-757e09326910" providerId="ADAL" clId="{3FE904A4-2B96-4BBA-8BEA-06B68F9D6E56}" dt="2024-06-05T16:20:28.288" v="2"/>
        <pc:sldMkLst>
          <pc:docMk/>
          <pc:sldMk cId="769374002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28.288" v="2"/>
              <pc2:cmMkLst xmlns:pc2="http://schemas.microsoft.com/office/powerpoint/2019/9/main/command">
                <pc:docMk/>
                <pc:sldMk cId="769374002" sldId="264"/>
                <pc2:cmMk id="{3E4C7915-A9E1-4435-AF55-8920D687B9B5}"/>
              </pc2:cmMkLst>
            </pc226:cmChg>
          </p:ext>
        </pc:extLst>
      </pc:sldChg>
      <pc:sldChg chg="modSp mod delCm">
        <pc:chgData name="Tkacik, Annie (DDOT)" userId="d872d7e8-7517-42f1-853d-757e09326910" providerId="ADAL" clId="{3FE904A4-2B96-4BBA-8BEA-06B68F9D6E56}" dt="2024-06-05T16:33:55.335" v="26" actId="20577"/>
        <pc:sldMkLst>
          <pc:docMk/>
          <pc:sldMk cId="3699735900" sldId="270"/>
        </pc:sldMkLst>
        <pc:spChg chg="mod">
          <ac:chgData name="Tkacik, Annie (DDOT)" userId="d872d7e8-7517-42f1-853d-757e09326910" providerId="ADAL" clId="{3FE904A4-2B96-4BBA-8BEA-06B68F9D6E56}" dt="2024-06-05T16:33:55.335" v="26" actId="20577"/>
          <ac:spMkLst>
            <pc:docMk/>
            <pc:sldMk cId="3699735900" sldId="270"/>
            <ac:spMk id="2" creationId="{B9B267D7-0F47-C340-8276-F4B1661299F7}"/>
          </ac:spMkLst>
        </pc:spChg>
        <pc:spChg chg="mod">
          <ac:chgData name="Tkacik, Annie (DDOT)" userId="d872d7e8-7517-42f1-853d-757e09326910" providerId="ADAL" clId="{3FE904A4-2B96-4BBA-8BEA-06B68F9D6E56}" dt="2024-06-05T16:33:41.582" v="19" actId="14100"/>
          <ac:spMkLst>
            <pc:docMk/>
            <pc:sldMk cId="3699735900" sldId="270"/>
            <ac:spMk id="10" creationId="{CDCEE10E-467F-1E09-CFB6-1BDB43D54B99}"/>
          </ac:spMkLst>
        </pc:spChg>
        <pc:picChg chg="mod">
          <ac:chgData name="Tkacik, Annie (DDOT)" userId="d872d7e8-7517-42f1-853d-757e09326910" providerId="ADAL" clId="{3FE904A4-2B96-4BBA-8BEA-06B68F9D6E56}" dt="2024-06-05T16:33:43.598" v="20" actId="14100"/>
          <ac:picMkLst>
            <pc:docMk/>
            <pc:sldMk cId="3699735900" sldId="270"/>
            <ac:picMk id="5" creationId="{F77B7A30-59C8-B9F3-F7AD-1A465953F76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40.999" v="6"/>
              <pc2:cmMkLst xmlns:pc2="http://schemas.microsoft.com/office/powerpoint/2019/9/main/command">
                <pc:docMk/>
                <pc:sldMk cId="3699735900" sldId="270"/>
                <pc2:cmMk id="{9AC028E9-745D-4904-A235-12334DCDE7A4}"/>
              </pc2:cmMkLst>
            </pc226:cmChg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39.549" v="5"/>
              <pc2:cmMkLst xmlns:pc2="http://schemas.microsoft.com/office/powerpoint/2019/9/main/command">
                <pc:docMk/>
                <pc:sldMk cId="3699735900" sldId="270"/>
                <pc2:cmMk id="{AB9AB9F6-9A82-4BF5-A949-B06988BEE53F}"/>
              </pc2:cmMkLst>
            </pc226:cmChg>
          </p:ext>
        </pc:extLst>
      </pc:sldChg>
      <pc:sldChg chg="delCm">
        <pc:chgData name="Tkacik, Annie (DDOT)" userId="d872d7e8-7517-42f1-853d-757e09326910" providerId="ADAL" clId="{3FE904A4-2B96-4BBA-8BEA-06B68F9D6E56}" dt="2024-06-05T16:20:35.815" v="4"/>
        <pc:sldMkLst>
          <pc:docMk/>
          <pc:sldMk cId="1504531638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35.815" v="4"/>
              <pc2:cmMkLst xmlns:pc2="http://schemas.microsoft.com/office/powerpoint/2019/9/main/command">
                <pc:docMk/>
                <pc:sldMk cId="1504531638" sldId="272"/>
                <pc2:cmMk id="{4404EA4A-CCB7-42B3-9DCA-C3EA23080A59}"/>
              </pc2:cmMkLst>
            </pc226:cmChg>
          </p:ext>
        </pc:extLst>
      </pc:sldChg>
      <pc:sldChg chg="modSp mod delCm">
        <pc:chgData name="Tkacik, Annie (DDOT)" userId="d872d7e8-7517-42f1-853d-757e09326910" providerId="ADAL" clId="{3FE904A4-2B96-4BBA-8BEA-06B68F9D6E56}" dt="2024-06-05T16:33:51.655" v="23" actId="20577"/>
        <pc:sldMkLst>
          <pc:docMk/>
          <pc:sldMk cId="38927867" sldId="853"/>
        </pc:sldMkLst>
        <pc:spChg chg="mod">
          <ac:chgData name="Tkacik, Annie (DDOT)" userId="d872d7e8-7517-42f1-853d-757e09326910" providerId="ADAL" clId="{3FE904A4-2B96-4BBA-8BEA-06B68F9D6E56}" dt="2024-06-05T16:33:51.655" v="23" actId="20577"/>
          <ac:spMkLst>
            <pc:docMk/>
            <pc:sldMk cId="38927867" sldId="853"/>
            <ac:spMk id="2" creationId="{B9B267D7-0F47-C340-8276-F4B1661299F7}"/>
          </ac:spMkLst>
        </pc:spChg>
        <pc:spChg chg="mod">
          <ac:chgData name="Tkacik, Annie (DDOT)" userId="d872d7e8-7517-42f1-853d-757e09326910" providerId="ADAL" clId="{3FE904A4-2B96-4BBA-8BEA-06B68F9D6E56}" dt="2024-06-05T16:33:31.125" v="17" actId="14100"/>
          <ac:spMkLst>
            <pc:docMk/>
            <pc:sldMk cId="38927867" sldId="853"/>
            <ac:spMk id="10" creationId="{CDCEE10E-467F-1E09-CFB6-1BDB43D54B99}"/>
          </ac:spMkLst>
        </pc:spChg>
        <pc:picChg chg="mod">
          <ac:chgData name="Tkacik, Annie (DDOT)" userId="d872d7e8-7517-42f1-853d-757e09326910" providerId="ADAL" clId="{3FE904A4-2B96-4BBA-8BEA-06B68F9D6E56}" dt="2024-06-05T16:33:33.012" v="18" actId="14100"/>
          <ac:picMkLst>
            <pc:docMk/>
            <pc:sldMk cId="38927867" sldId="853"/>
            <ac:picMk id="5" creationId="{F77B7A30-59C8-B9F3-F7AD-1A465953F76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kacik, Annie (DDOT)" userId="d872d7e8-7517-42f1-853d-757e09326910" providerId="ADAL" clId="{3FE904A4-2B96-4BBA-8BEA-06B68F9D6E56}" dt="2024-06-05T16:20:32.432" v="3"/>
              <pc2:cmMkLst xmlns:pc2="http://schemas.microsoft.com/office/powerpoint/2019/9/main/command">
                <pc:docMk/>
                <pc:sldMk cId="38927867" sldId="853"/>
                <pc2:cmMk id="{575DC4E7-6AAD-4961-A7B5-3511D226133C}"/>
              </pc2:cmMkLst>
            </pc226:cmChg>
          </p:ext>
        </pc:extLst>
      </pc:sldChg>
    </pc:docChg>
  </pc:docChgLst>
  <pc:docChgLst>
    <pc:chgData name="Tkacik, Annie (DDOT)" userId="d872d7e8-7517-42f1-853d-757e09326910" providerId="ADAL" clId="{3B1A119B-39EE-496E-AB5B-E265C68D336F}"/>
    <pc:docChg chg="custSel modSld">
      <pc:chgData name="Tkacik, Annie (DDOT)" userId="d872d7e8-7517-42f1-853d-757e09326910" providerId="ADAL" clId="{3B1A119B-39EE-496E-AB5B-E265C68D336F}" dt="2024-06-12T23:08:22.791" v="285" actId="20577"/>
      <pc:docMkLst>
        <pc:docMk/>
      </pc:docMkLst>
      <pc:sldChg chg="modNotesTx">
        <pc:chgData name="Tkacik, Annie (DDOT)" userId="d872d7e8-7517-42f1-853d-757e09326910" providerId="ADAL" clId="{3B1A119B-39EE-496E-AB5B-E265C68D336F}" dt="2024-06-12T23:08:22.791" v="285" actId="20577"/>
        <pc:sldMkLst>
          <pc:docMk/>
          <pc:sldMk cId="769374002" sldId="264"/>
        </pc:sldMkLst>
      </pc:sldChg>
      <pc:sldChg chg="modNotesTx">
        <pc:chgData name="Tkacik, Annie (DDOT)" userId="d872d7e8-7517-42f1-853d-757e09326910" providerId="ADAL" clId="{3B1A119B-39EE-496E-AB5B-E265C68D336F}" dt="2024-06-12T19:45:15.097" v="0" actId="20577"/>
        <pc:sldMkLst>
          <pc:docMk/>
          <pc:sldMk cId="3699735900" sldId="270"/>
        </pc:sldMkLst>
      </pc:sldChg>
      <pc:sldChg chg="modNotesTx">
        <pc:chgData name="Tkacik, Annie (DDOT)" userId="d872d7e8-7517-42f1-853d-757e09326910" providerId="ADAL" clId="{3B1A119B-39EE-496E-AB5B-E265C68D336F}" dt="2024-06-12T22:52:19.290" v="167" actId="20577"/>
        <pc:sldMkLst>
          <pc:docMk/>
          <pc:sldMk cId="1504531638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85589-F70D-46AB-8674-8F8E7854467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668C85-4661-49FB-98E1-8A2A59AF0A7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/>
            <a:t>Winter 2024</a:t>
          </a:r>
        </a:p>
        <a:p>
          <a:r>
            <a:rPr lang="en-US"/>
            <a:t>Final Design Begins</a:t>
          </a:r>
        </a:p>
      </dgm:t>
    </dgm:pt>
    <dgm:pt modelId="{FFA0C077-1B21-413D-97C9-E535615E6E46}" type="parTrans" cxnId="{6DB31252-FB70-4AEC-B816-1E77271A49BE}">
      <dgm:prSet/>
      <dgm:spPr/>
      <dgm:t>
        <a:bodyPr/>
        <a:lstStyle/>
        <a:p>
          <a:endParaRPr lang="en-US"/>
        </a:p>
      </dgm:t>
    </dgm:pt>
    <dgm:pt modelId="{3DD092F7-28CC-41CF-AAA4-D1950EBA24E7}" type="sibTrans" cxnId="{6DB31252-FB70-4AEC-B816-1E77271A49BE}">
      <dgm:prSet/>
      <dgm:spPr/>
      <dgm:t>
        <a:bodyPr/>
        <a:lstStyle/>
        <a:p>
          <a:endParaRPr lang="en-US"/>
        </a:p>
      </dgm:t>
    </dgm:pt>
    <dgm:pt modelId="{048DFFCF-912F-4514-A705-B6FA07CC91EF}">
      <dgm:prSet phldrT="[Text]"/>
      <dgm:spPr>
        <a:solidFill>
          <a:srgbClr val="1C4587"/>
        </a:solidFill>
      </dgm:spPr>
      <dgm:t>
        <a:bodyPr/>
        <a:lstStyle/>
        <a:p>
          <a:r>
            <a:rPr lang="en-US" b="1"/>
            <a:t>Fall 2024</a:t>
          </a:r>
        </a:p>
        <a:p>
          <a:r>
            <a:rPr lang="en-US"/>
            <a:t>65% Design Complete</a:t>
          </a:r>
        </a:p>
      </dgm:t>
    </dgm:pt>
    <dgm:pt modelId="{0580B126-A3DF-4A2A-93ED-D7086F5F0C4F}" type="parTrans" cxnId="{B1E04F90-C65B-4997-B1AB-58B4D3860026}">
      <dgm:prSet/>
      <dgm:spPr/>
      <dgm:t>
        <a:bodyPr/>
        <a:lstStyle/>
        <a:p>
          <a:endParaRPr lang="en-US"/>
        </a:p>
      </dgm:t>
    </dgm:pt>
    <dgm:pt modelId="{4EFF6DD5-6E6F-4566-8CA2-8C01296254E5}" type="sibTrans" cxnId="{B1E04F90-C65B-4997-B1AB-58B4D3860026}">
      <dgm:prSet/>
      <dgm:spPr/>
      <dgm:t>
        <a:bodyPr/>
        <a:lstStyle/>
        <a:p>
          <a:endParaRPr lang="en-US"/>
        </a:p>
      </dgm:t>
    </dgm:pt>
    <dgm:pt modelId="{00033D6E-10CA-48B7-B446-26DEBD70C9D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/>
            <a:t>Fall 2024</a:t>
          </a:r>
        </a:p>
        <a:p>
          <a:r>
            <a:rPr lang="en-US"/>
            <a:t>100% Design Complete</a:t>
          </a:r>
        </a:p>
      </dgm:t>
    </dgm:pt>
    <dgm:pt modelId="{CCFB78D9-5971-41C2-A155-EB924F873223}" type="parTrans" cxnId="{E7031E37-2F50-4D09-935E-3EB76391DE03}">
      <dgm:prSet/>
      <dgm:spPr/>
      <dgm:t>
        <a:bodyPr/>
        <a:lstStyle/>
        <a:p>
          <a:endParaRPr lang="en-US"/>
        </a:p>
      </dgm:t>
    </dgm:pt>
    <dgm:pt modelId="{5E600B3B-A4F1-40C6-8547-1FCDA4653F80}" type="sibTrans" cxnId="{E7031E37-2F50-4D09-935E-3EB76391DE03}">
      <dgm:prSet/>
      <dgm:spPr/>
      <dgm:t>
        <a:bodyPr/>
        <a:lstStyle/>
        <a:p>
          <a:endParaRPr lang="en-US"/>
        </a:p>
      </dgm:t>
    </dgm:pt>
    <dgm:pt modelId="{181E5B8B-A77B-4F64-8181-506637852AF4}">
      <dgm:prSet/>
      <dgm:spPr>
        <a:solidFill>
          <a:schemeClr val="accent1"/>
        </a:solidFill>
      </dgm:spPr>
      <dgm:t>
        <a:bodyPr/>
        <a:lstStyle/>
        <a:p>
          <a:r>
            <a:rPr lang="en-US" b="1"/>
            <a:t>Fall 2026</a:t>
          </a:r>
        </a:p>
        <a:p>
          <a:r>
            <a:rPr lang="en-US"/>
            <a:t>Anticipated Construction Starts</a:t>
          </a:r>
        </a:p>
      </dgm:t>
    </dgm:pt>
    <dgm:pt modelId="{BDABEA2D-6EAB-4DAB-8BD5-4EE0345FDB0F}" type="parTrans" cxnId="{3D8F8B11-AE8C-483E-86B6-8559717AE224}">
      <dgm:prSet/>
      <dgm:spPr/>
      <dgm:t>
        <a:bodyPr/>
        <a:lstStyle/>
        <a:p>
          <a:endParaRPr lang="en-US"/>
        </a:p>
      </dgm:t>
    </dgm:pt>
    <dgm:pt modelId="{B4A40D9A-704E-40E2-B2DF-B777C1383953}" type="sibTrans" cxnId="{3D8F8B11-AE8C-483E-86B6-8559717AE224}">
      <dgm:prSet/>
      <dgm:spPr/>
      <dgm:t>
        <a:bodyPr/>
        <a:lstStyle/>
        <a:p>
          <a:endParaRPr lang="en-US"/>
        </a:p>
      </dgm:t>
    </dgm:pt>
    <dgm:pt modelId="{256BD719-4458-4499-A3F8-DCEC8AF19BAA}">
      <dgm:prSet/>
      <dgm:spPr>
        <a:solidFill>
          <a:schemeClr val="accent2"/>
        </a:solidFill>
      </dgm:spPr>
      <dgm:t>
        <a:bodyPr/>
        <a:lstStyle/>
        <a:p>
          <a:r>
            <a:rPr lang="en-US" b="1"/>
            <a:t>Winter 2027</a:t>
          </a:r>
        </a:p>
        <a:p>
          <a:r>
            <a:rPr lang="en-US"/>
            <a:t>Anticipated Construction Complete</a:t>
          </a:r>
        </a:p>
      </dgm:t>
    </dgm:pt>
    <dgm:pt modelId="{2F292A01-06FC-40C7-B07A-F576AF83D952}" type="parTrans" cxnId="{A48EA8CA-BDA9-4EE8-A7AB-C0CE1C520FB2}">
      <dgm:prSet/>
      <dgm:spPr/>
      <dgm:t>
        <a:bodyPr/>
        <a:lstStyle/>
        <a:p>
          <a:endParaRPr lang="en-US"/>
        </a:p>
      </dgm:t>
    </dgm:pt>
    <dgm:pt modelId="{92E1DEBC-1409-4126-8857-4D2CF1CB329B}" type="sibTrans" cxnId="{A48EA8CA-BDA9-4EE8-A7AB-C0CE1C520FB2}">
      <dgm:prSet/>
      <dgm:spPr/>
      <dgm:t>
        <a:bodyPr/>
        <a:lstStyle/>
        <a:p>
          <a:endParaRPr lang="en-US"/>
        </a:p>
      </dgm:t>
    </dgm:pt>
    <dgm:pt modelId="{CA6D7C67-9636-4ED9-87AA-D05387B83BA1}" type="pres">
      <dgm:prSet presAssocID="{A1685589-F70D-46AB-8674-8F8E78544677}" presName="Name0" presStyleCnt="0">
        <dgm:presLayoutVars>
          <dgm:dir/>
          <dgm:animLvl val="lvl"/>
          <dgm:resizeHandles val="exact"/>
        </dgm:presLayoutVars>
      </dgm:prSet>
      <dgm:spPr/>
    </dgm:pt>
    <dgm:pt modelId="{66B545BE-A01A-4F4C-9049-9290C5DE1ABA}" type="pres">
      <dgm:prSet presAssocID="{60668C85-4661-49FB-98E1-8A2A59AF0A7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56BF743-4747-4F04-9B99-34ECACF2529F}" type="pres">
      <dgm:prSet presAssocID="{3DD092F7-28CC-41CF-AAA4-D1950EBA24E7}" presName="parTxOnlySpace" presStyleCnt="0"/>
      <dgm:spPr/>
    </dgm:pt>
    <dgm:pt modelId="{D9F1A509-7EF3-43E8-970D-32B57A584A46}" type="pres">
      <dgm:prSet presAssocID="{048DFFCF-912F-4514-A705-B6FA07CC91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906A8E8-9C8E-4D85-9E83-2278071EA4DB}" type="pres">
      <dgm:prSet presAssocID="{4EFF6DD5-6E6F-4566-8CA2-8C01296254E5}" presName="parTxOnlySpace" presStyleCnt="0"/>
      <dgm:spPr/>
    </dgm:pt>
    <dgm:pt modelId="{F7F338BC-9B9D-4BBB-9B6D-7F7B0647B0AD}" type="pres">
      <dgm:prSet presAssocID="{00033D6E-10CA-48B7-B446-26DEBD70C9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AE3D52B-02ED-437B-B9D6-AC83DD83129F}" type="pres">
      <dgm:prSet presAssocID="{5E600B3B-A4F1-40C6-8547-1FCDA4653F80}" presName="parTxOnlySpace" presStyleCnt="0"/>
      <dgm:spPr/>
    </dgm:pt>
    <dgm:pt modelId="{5E175106-9BE3-4958-91C8-8B936D0110E1}" type="pres">
      <dgm:prSet presAssocID="{181E5B8B-A77B-4F64-8181-506637852AF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E8C2067-37E6-4DCC-B74D-4BC1B2989080}" type="pres">
      <dgm:prSet presAssocID="{B4A40D9A-704E-40E2-B2DF-B777C1383953}" presName="parTxOnlySpace" presStyleCnt="0"/>
      <dgm:spPr/>
    </dgm:pt>
    <dgm:pt modelId="{C63BBE83-5DD1-47E8-9DCC-2218F3F292C7}" type="pres">
      <dgm:prSet presAssocID="{256BD719-4458-4499-A3F8-DCEC8AF19BA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8F8B11-AE8C-483E-86B6-8559717AE224}" srcId="{A1685589-F70D-46AB-8674-8F8E78544677}" destId="{181E5B8B-A77B-4F64-8181-506637852AF4}" srcOrd="3" destOrd="0" parTransId="{BDABEA2D-6EAB-4DAB-8BD5-4EE0345FDB0F}" sibTransId="{B4A40D9A-704E-40E2-B2DF-B777C1383953}"/>
    <dgm:cxn modelId="{8E31A722-CBEB-44EB-8C7C-10956DA361C4}" type="presOf" srcId="{A1685589-F70D-46AB-8674-8F8E78544677}" destId="{CA6D7C67-9636-4ED9-87AA-D05387B83BA1}" srcOrd="0" destOrd="0" presId="urn:microsoft.com/office/officeart/2005/8/layout/chevron1"/>
    <dgm:cxn modelId="{2D700524-0E74-42E5-BE1E-6FA9821159D6}" type="presOf" srcId="{60668C85-4661-49FB-98E1-8A2A59AF0A78}" destId="{66B545BE-A01A-4F4C-9049-9290C5DE1ABA}" srcOrd="0" destOrd="0" presId="urn:microsoft.com/office/officeart/2005/8/layout/chevron1"/>
    <dgm:cxn modelId="{D0BFCD33-E497-4D3A-BEC6-88742E762FC5}" type="presOf" srcId="{00033D6E-10CA-48B7-B446-26DEBD70C9DE}" destId="{F7F338BC-9B9D-4BBB-9B6D-7F7B0647B0AD}" srcOrd="0" destOrd="0" presId="urn:microsoft.com/office/officeart/2005/8/layout/chevron1"/>
    <dgm:cxn modelId="{E7031E37-2F50-4D09-935E-3EB76391DE03}" srcId="{A1685589-F70D-46AB-8674-8F8E78544677}" destId="{00033D6E-10CA-48B7-B446-26DEBD70C9DE}" srcOrd="2" destOrd="0" parTransId="{CCFB78D9-5971-41C2-A155-EB924F873223}" sibTransId="{5E600B3B-A4F1-40C6-8547-1FCDA4653F80}"/>
    <dgm:cxn modelId="{6DB31252-FB70-4AEC-B816-1E77271A49BE}" srcId="{A1685589-F70D-46AB-8674-8F8E78544677}" destId="{60668C85-4661-49FB-98E1-8A2A59AF0A78}" srcOrd="0" destOrd="0" parTransId="{FFA0C077-1B21-413D-97C9-E535615E6E46}" sibTransId="{3DD092F7-28CC-41CF-AAA4-D1950EBA24E7}"/>
    <dgm:cxn modelId="{65928B73-2FBC-4EAF-A193-E6A99BCD21A3}" type="presOf" srcId="{048DFFCF-912F-4514-A705-B6FA07CC91EF}" destId="{D9F1A509-7EF3-43E8-970D-32B57A584A46}" srcOrd="0" destOrd="0" presId="urn:microsoft.com/office/officeart/2005/8/layout/chevron1"/>
    <dgm:cxn modelId="{B1E04F90-C65B-4997-B1AB-58B4D3860026}" srcId="{A1685589-F70D-46AB-8674-8F8E78544677}" destId="{048DFFCF-912F-4514-A705-B6FA07CC91EF}" srcOrd="1" destOrd="0" parTransId="{0580B126-A3DF-4A2A-93ED-D7086F5F0C4F}" sibTransId="{4EFF6DD5-6E6F-4566-8CA2-8C01296254E5}"/>
    <dgm:cxn modelId="{A48EA8CA-BDA9-4EE8-A7AB-C0CE1C520FB2}" srcId="{A1685589-F70D-46AB-8674-8F8E78544677}" destId="{256BD719-4458-4499-A3F8-DCEC8AF19BAA}" srcOrd="4" destOrd="0" parTransId="{2F292A01-06FC-40C7-B07A-F576AF83D952}" sibTransId="{92E1DEBC-1409-4126-8857-4D2CF1CB329B}"/>
    <dgm:cxn modelId="{3693B4D3-2601-418F-8D36-CEB85BD604B0}" type="presOf" srcId="{256BD719-4458-4499-A3F8-DCEC8AF19BAA}" destId="{C63BBE83-5DD1-47E8-9DCC-2218F3F292C7}" srcOrd="0" destOrd="0" presId="urn:microsoft.com/office/officeart/2005/8/layout/chevron1"/>
    <dgm:cxn modelId="{C7E2F4F1-D2AF-44AA-BBD4-B8B1FCAAC2F4}" type="presOf" srcId="{181E5B8B-A77B-4F64-8181-506637852AF4}" destId="{5E175106-9BE3-4958-91C8-8B936D0110E1}" srcOrd="0" destOrd="0" presId="urn:microsoft.com/office/officeart/2005/8/layout/chevron1"/>
    <dgm:cxn modelId="{8C8BD40D-18DE-49CF-AC28-8D1DA240682B}" type="presParOf" srcId="{CA6D7C67-9636-4ED9-87AA-D05387B83BA1}" destId="{66B545BE-A01A-4F4C-9049-9290C5DE1ABA}" srcOrd="0" destOrd="0" presId="urn:microsoft.com/office/officeart/2005/8/layout/chevron1"/>
    <dgm:cxn modelId="{B8091425-C6AE-4388-8945-319E5C5647F3}" type="presParOf" srcId="{CA6D7C67-9636-4ED9-87AA-D05387B83BA1}" destId="{E56BF743-4747-4F04-9B99-34ECACF2529F}" srcOrd="1" destOrd="0" presId="urn:microsoft.com/office/officeart/2005/8/layout/chevron1"/>
    <dgm:cxn modelId="{4ACDCC0B-CCAC-4F76-B6EB-64C5CB259ED8}" type="presParOf" srcId="{CA6D7C67-9636-4ED9-87AA-D05387B83BA1}" destId="{D9F1A509-7EF3-43E8-970D-32B57A584A46}" srcOrd="2" destOrd="0" presId="urn:microsoft.com/office/officeart/2005/8/layout/chevron1"/>
    <dgm:cxn modelId="{BF4F2AF8-1915-46BE-8082-FB4E2464190F}" type="presParOf" srcId="{CA6D7C67-9636-4ED9-87AA-D05387B83BA1}" destId="{7906A8E8-9C8E-4D85-9E83-2278071EA4DB}" srcOrd="3" destOrd="0" presId="urn:microsoft.com/office/officeart/2005/8/layout/chevron1"/>
    <dgm:cxn modelId="{696FA526-2042-4C17-B7FD-E64928D39820}" type="presParOf" srcId="{CA6D7C67-9636-4ED9-87AA-D05387B83BA1}" destId="{F7F338BC-9B9D-4BBB-9B6D-7F7B0647B0AD}" srcOrd="4" destOrd="0" presId="urn:microsoft.com/office/officeart/2005/8/layout/chevron1"/>
    <dgm:cxn modelId="{9C2EE3DE-EEE5-4033-99B1-01EC44D734BD}" type="presParOf" srcId="{CA6D7C67-9636-4ED9-87AA-D05387B83BA1}" destId="{DAE3D52B-02ED-437B-B9D6-AC83DD83129F}" srcOrd="5" destOrd="0" presId="urn:microsoft.com/office/officeart/2005/8/layout/chevron1"/>
    <dgm:cxn modelId="{E7203E8D-833D-45F3-B027-86176A304FCE}" type="presParOf" srcId="{CA6D7C67-9636-4ED9-87AA-D05387B83BA1}" destId="{5E175106-9BE3-4958-91C8-8B936D0110E1}" srcOrd="6" destOrd="0" presId="urn:microsoft.com/office/officeart/2005/8/layout/chevron1"/>
    <dgm:cxn modelId="{D84995F3-5426-4DA3-A005-BD6896DA75F5}" type="presParOf" srcId="{CA6D7C67-9636-4ED9-87AA-D05387B83BA1}" destId="{EE8C2067-37E6-4DCC-B74D-4BC1B2989080}" srcOrd="7" destOrd="0" presId="urn:microsoft.com/office/officeart/2005/8/layout/chevron1"/>
    <dgm:cxn modelId="{7590FE4C-8412-4FFF-993C-FF134335DD31}" type="presParOf" srcId="{CA6D7C67-9636-4ED9-87AA-D05387B83BA1}" destId="{C63BBE83-5DD1-47E8-9DCC-2218F3F292C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545BE-A01A-4F4C-9049-9290C5DE1ABA}">
      <dsp:nvSpPr>
        <dsp:cNvPr id="0" name=""/>
        <dsp:cNvSpPr/>
      </dsp:nvSpPr>
      <dsp:spPr>
        <a:xfrm>
          <a:off x="2783" y="548439"/>
          <a:ext cx="2477090" cy="99083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Winter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Final Design Begins</a:t>
          </a:r>
        </a:p>
      </dsp:txBody>
      <dsp:txXfrm>
        <a:off x="498201" y="548439"/>
        <a:ext cx="1486254" cy="990836"/>
      </dsp:txXfrm>
    </dsp:sp>
    <dsp:sp modelId="{D9F1A509-7EF3-43E8-970D-32B57A584A46}">
      <dsp:nvSpPr>
        <dsp:cNvPr id="0" name=""/>
        <dsp:cNvSpPr/>
      </dsp:nvSpPr>
      <dsp:spPr>
        <a:xfrm>
          <a:off x="2232164" y="548439"/>
          <a:ext cx="2477090" cy="990836"/>
        </a:xfrm>
        <a:prstGeom prst="chevron">
          <a:avLst/>
        </a:prstGeom>
        <a:solidFill>
          <a:srgbClr val="1C4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Fall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65% Design Complete</a:t>
          </a:r>
        </a:p>
      </dsp:txBody>
      <dsp:txXfrm>
        <a:off x="2727582" y="548439"/>
        <a:ext cx="1486254" cy="990836"/>
      </dsp:txXfrm>
    </dsp:sp>
    <dsp:sp modelId="{F7F338BC-9B9D-4BBB-9B6D-7F7B0647B0AD}">
      <dsp:nvSpPr>
        <dsp:cNvPr id="0" name=""/>
        <dsp:cNvSpPr/>
      </dsp:nvSpPr>
      <dsp:spPr>
        <a:xfrm>
          <a:off x="4461546" y="548439"/>
          <a:ext cx="2477090" cy="990836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Fall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100% Design Complete</a:t>
          </a:r>
        </a:p>
      </dsp:txBody>
      <dsp:txXfrm>
        <a:off x="4956964" y="548439"/>
        <a:ext cx="1486254" cy="990836"/>
      </dsp:txXfrm>
    </dsp:sp>
    <dsp:sp modelId="{5E175106-9BE3-4958-91C8-8B936D0110E1}">
      <dsp:nvSpPr>
        <dsp:cNvPr id="0" name=""/>
        <dsp:cNvSpPr/>
      </dsp:nvSpPr>
      <dsp:spPr>
        <a:xfrm>
          <a:off x="6690927" y="548439"/>
          <a:ext cx="2477090" cy="99083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Fall 2026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Anticipated Construction Starts</a:t>
          </a:r>
        </a:p>
      </dsp:txBody>
      <dsp:txXfrm>
        <a:off x="7186345" y="548439"/>
        <a:ext cx="1486254" cy="990836"/>
      </dsp:txXfrm>
    </dsp:sp>
    <dsp:sp modelId="{C63BBE83-5DD1-47E8-9DCC-2218F3F292C7}">
      <dsp:nvSpPr>
        <dsp:cNvPr id="0" name=""/>
        <dsp:cNvSpPr/>
      </dsp:nvSpPr>
      <dsp:spPr>
        <a:xfrm>
          <a:off x="8920309" y="548439"/>
          <a:ext cx="2477090" cy="99083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Winter 2027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Anticipated Construction Complete</a:t>
          </a:r>
        </a:p>
      </dsp:txBody>
      <dsp:txXfrm>
        <a:off x="9415727" y="548439"/>
        <a:ext cx="1486254" cy="99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8A61C-3287-3E48-BEB1-5183D75F5F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BA369-71D7-9E49-BB62-C5502BE51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D65E-53AF-744C-90BF-30811FA5CBBB}" type="datetime1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99548-ED89-2648-ACF5-FB6E85CD52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59DED-94FA-7E48-8F01-41BB70F28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D65B-D270-E14C-AE2B-07503EA3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222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97B8-0212-4246-94F4-5178556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36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based project, thankful for this project. Shout out to partners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7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Annie Tkacik – DDOT Infrastructure and Project Management, green infrastructure and </a:t>
            </a:r>
            <a:r>
              <a:rPr lang="en-US"/>
              <a:t>stormwater department</a:t>
            </a:r>
          </a:p>
          <a:p>
            <a:r>
              <a:rPr lang="en-US" dirty="0"/>
              <a:t>Make sure to mention the two concepts and that we want </a:t>
            </a:r>
            <a:r>
              <a:rPr lang="en-US" b="1" dirty="0"/>
              <a:t>feedback</a:t>
            </a:r>
            <a:r>
              <a:rPr lang="en-US" dirty="0"/>
              <a:t> from them. Only at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4B7F-7329-024E-B3BE-F82CD734F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Greenspace for the community</a:t>
            </a:r>
          </a:p>
          <a:p>
            <a:r>
              <a:rPr lang="en-US" dirty="0"/>
              <a:t>Double row tree canopy – restore mass avenue</a:t>
            </a:r>
          </a:p>
          <a:p>
            <a:r>
              <a:rPr lang="en-US" dirty="0"/>
              <a:t>Revitalize the plaza – new pavement, new trees, community gathering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4B7F-7329-024E-B3BE-F82CD734F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Keeps </a:t>
            </a:r>
            <a:r>
              <a:rPr lang="en-US" dirty="0" err="1"/>
              <a:t>CaBi</a:t>
            </a:r>
            <a:r>
              <a:rPr lang="en-US" dirty="0"/>
              <a:t> station, also proposes 5 trees, keeps trash cans and proposes a trash/recycling center, relocates bike racks.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relocating the capital bikeshare to allow for more space for the farmers market. This option allows for more green space. Proposing 5 trees. Include 4 benches, and proposes two new trash cans.</a:t>
            </a:r>
          </a:p>
          <a:p>
            <a:r>
              <a:rPr lang="en-US" dirty="0"/>
              <a:t>Relocates bike racks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Absoutely</a:t>
            </a:r>
            <a:r>
              <a:rPr lang="en-US" dirty="0"/>
              <a:t> constrained by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2330">
              <a:defRPr/>
            </a:pPr>
            <a:r>
              <a:rPr lang="en-US"/>
              <a:t>Sample</a:t>
            </a:r>
            <a:r>
              <a:rPr lang="en-US" baseline="0"/>
              <a:t> of grass panel planter box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7A052-131F-4A8C-BA84-B887742E43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after this that includes the benches, trash, </a:t>
            </a:r>
            <a:r>
              <a:rPr lang="en-US" dirty="0" err="1"/>
              <a:t>etc</a:t>
            </a:r>
            <a:r>
              <a:rPr lang="en-US" dirty="0"/>
              <a:t> in case it comes up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D02B-ECA1-9B4D-B50D-2725D9F1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AA73-54C5-254C-A643-7497E4654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A8E-FBEE-6C48-9BC7-2F421371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24768-4B40-0D4C-A0CA-5A32F00B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04A26-197A-7741-B666-E20B36A5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77D67-BCA1-224B-B33E-67B0806D85C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ED1FC3-EDAE-0B45-B963-3B85670A4CC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53D6B5-8723-2B45-B946-8153CFD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81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96FD45-7B59-F24D-8E47-A9D45A03E36F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4B2D-DBC0-3F48-B38F-A66E8CE7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E208C-0C69-1E46-9564-3873D63C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6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72F06-3C7F-064C-BDA7-670A3C3D52D7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866E-3BE3-774A-AF02-9AC3123D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5519-B146-BF49-A220-F47F9351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258" y="197938"/>
            <a:ext cx="11619631" cy="407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rgbClr val="002B3A"/>
                </a:solidFill>
                <a:latin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36760-9D00-5248-B8F9-A842774B7EC0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0FB3-E9B9-E041-93BB-A7EE7DAE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0369-AEB7-4642-975C-89B8DAC9C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9AF8-EC96-5D42-85BB-74BBE3ED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7DD97-9119-0C41-A0F8-2E1E615CD0B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9200-B356-8B4C-A2F5-86547B1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E9E9-8A89-E044-BDC5-86BED11A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6FA22-D299-3545-8769-2CBE57F1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B952-C72D-5349-905B-6631736B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852FF-C082-3944-A0A5-DAAD2D352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D7C69-70FC-5E4A-A32A-460DD21315F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E70F-A9C7-7D43-9E96-1FA36DC7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B1F4A-5E96-3347-9469-2BEF06ACE42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2A3D-41CF-764D-8633-7D968FBF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DF88-A9D9-024D-A6AE-13C34208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EF32-3526-264A-AF19-E2B062A1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11E2-3648-F440-97F4-398B66ED55A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45095" y="6524244"/>
            <a:ext cx="3552825" cy="334010"/>
          </a:xfrm>
          <a:custGeom>
            <a:avLst/>
            <a:gdLst/>
            <a:ahLst/>
            <a:cxnLst/>
            <a:rect l="l" t="t" r="r" b="b"/>
            <a:pathLst>
              <a:path w="3552825" h="334009">
                <a:moveTo>
                  <a:pt x="3552444" y="0"/>
                </a:moveTo>
                <a:lnTo>
                  <a:pt x="143256" y="0"/>
                </a:lnTo>
                <a:lnTo>
                  <a:pt x="0" y="333743"/>
                </a:lnTo>
                <a:lnTo>
                  <a:pt x="3552444" y="333743"/>
                </a:lnTo>
                <a:lnTo>
                  <a:pt x="3552444" y="0"/>
                </a:lnTo>
                <a:close/>
              </a:path>
            </a:pathLst>
          </a:custGeom>
          <a:solidFill>
            <a:srgbClr val="C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45975"/>
            <a:ext cx="12156312" cy="226060"/>
          </a:xfrm>
          <a:custGeom>
            <a:avLst/>
            <a:gdLst/>
            <a:ahLst/>
            <a:cxnLst/>
            <a:rect l="l" t="t" r="r" b="b"/>
            <a:pathLst>
              <a:path w="12193905" h="226059">
                <a:moveTo>
                  <a:pt x="12193524" y="0"/>
                </a:moveTo>
                <a:lnTo>
                  <a:pt x="0" y="0"/>
                </a:lnTo>
                <a:lnTo>
                  <a:pt x="0" y="225488"/>
                </a:lnTo>
                <a:lnTo>
                  <a:pt x="12193524" y="225488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75980" y="6444869"/>
            <a:ext cx="3716020" cy="422275"/>
          </a:xfrm>
          <a:custGeom>
            <a:avLst/>
            <a:gdLst/>
            <a:ahLst/>
            <a:cxnLst/>
            <a:rect l="l" t="t" r="r" b="b"/>
            <a:pathLst>
              <a:path w="3716020" h="422275">
                <a:moveTo>
                  <a:pt x="3715511" y="0"/>
                </a:moveTo>
                <a:lnTo>
                  <a:pt x="149859" y="0"/>
                </a:lnTo>
                <a:lnTo>
                  <a:pt x="0" y="421982"/>
                </a:lnTo>
                <a:lnTo>
                  <a:pt x="3715511" y="421982"/>
                </a:lnTo>
                <a:lnTo>
                  <a:pt x="3715511" y="0"/>
                </a:lnTo>
                <a:close/>
              </a:path>
            </a:pathLst>
          </a:custGeom>
          <a:solidFill>
            <a:srgbClr val="CE1400"/>
          </a:solidFill>
        </p:spPr>
        <p:txBody>
          <a:bodyPr wrap="square" lIns="0" tIns="0" rIns="0" bIns="0" rtlCol="0"/>
          <a:lstStyle/>
          <a:p>
            <a:endParaRPr>
              <a:solidFill>
                <a:srgbClr val="CE14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637" y="2877041"/>
            <a:ext cx="10650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A887F-ACB0-664F-B93A-0DDF48E578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90" y="6502022"/>
            <a:ext cx="1612900" cy="235045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DD16E98-596F-1E4F-AF39-01517F76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F2A95-EB03-E742-ABBB-3DA8C30FF1E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1" r:id="rId3"/>
    <p:sldLayoutId id="2147483681" r:id="rId4"/>
    <p:sldLayoutId id="2147483663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64" r:id="rId11"/>
    <p:sldLayoutId id="2147483665" r:id="rId12"/>
  </p:sldLayoutIdLst>
  <p:hf hdr="0" ftr="0" dt="0"/>
  <p:txStyles>
    <p:titleStyle>
      <a:lvl1pPr>
        <a:defRPr sz="2800">
          <a:latin typeface="Avenir Book" panose="02000503020000020003" pitchFamily="2" charset="0"/>
          <a:ea typeface="+mj-ea"/>
          <a:cs typeface="+mj-cs"/>
        </a:defRPr>
      </a:lvl1pPr>
    </p:titleStyle>
    <p:bodyStyle>
      <a:lvl1pPr marL="0">
        <a:defRPr>
          <a:latin typeface="Avenir Book" panose="02000503020000020003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nie.tkacik@dc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duponttreeplaza.ddot.dc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273F0-BEEF-6244-A853-CBCBB759C328}"/>
              </a:ext>
            </a:extLst>
          </p:cNvPr>
          <p:cNvSpPr txBox="1"/>
          <p:nvPr/>
        </p:nvSpPr>
        <p:spPr>
          <a:xfrm>
            <a:off x="0" y="381000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DISTRICT DEPARTMENT OF TRANSPORTATION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869E5-1CB4-E44F-9166-0DF65F212523}"/>
              </a:ext>
            </a:extLst>
          </p:cNvPr>
          <p:cNvSpPr txBox="1"/>
          <p:nvPr/>
        </p:nvSpPr>
        <p:spPr>
          <a:xfrm>
            <a:off x="762000" y="487180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Dupont Tree </a:t>
            </a:r>
            <a:r>
              <a:rPr lang="en-US" sz="3200" b="1" i="1">
                <a:solidFill>
                  <a:prstClr val="white"/>
                </a:solidFill>
                <a:latin typeface="Avenir Next" panose="020B0503020202020204" pitchFamily="34" charset="0"/>
              </a:rPr>
              <a:t>Plaza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78DD6-6408-4CF2-AB5F-83998AD0BFC0}"/>
              </a:ext>
            </a:extLst>
          </p:cNvPr>
          <p:cNvSpPr txBox="1"/>
          <p:nvPr/>
        </p:nvSpPr>
        <p:spPr>
          <a:xfrm>
            <a:off x="2562225" y="5489731"/>
            <a:ext cx="742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Welcome! Thank you for joining us. We will get started shortly.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15E921-9163-4799-BD66-0B8E8E2D5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6" t="4821" r="19308" b="17417"/>
          <a:stretch/>
        </p:blipFill>
        <p:spPr>
          <a:xfrm>
            <a:off x="5799094" y="1401422"/>
            <a:ext cx="4297406" cy="2790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B82CBB-BFD3-476C-9A56-3CCA4519B0C6}"/>
              </a:ext>
            </a:extLst>
          </p:cNvPr>
          <p:cNvSpPr txBox="1"/>
          <p:nvPr/>
        </p:nvSpPr>
        <p:spPr>
          <a:xfrm>
            <a:off x="1866900" y="4116402"/>
            <a:ext cx="302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Aerial, Source: Google Earth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2D71C-19AE-469E-B1FC-7383FC2866CD}"/>
              </a:ext>
            </a:extLst>
          </p:cNvPr>
          <p:cNvSpPr txBox="1"/>
          <p:nvPr/>
        </p:nvSpPr>
        <p:spPr>
          <a:xfrm>
            <a:off x="5799094" y="4246222"/>
            <a:ext cx="302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On Site Street Trees, Source: DDOT</a:t>
            </a:r>
          </a:p>
        </p:txBody>
      </p:sp>
      <p:pic>
        <p:nvPicPr>
          <p:cNvPr id="5" name="Picture 4" descr="Aerial view of a building&#10;&#10;Description automatically generated">
            <a:extLst>
              <a:ext uri="{FF2B5EF4-FFF2-40B4-BE49-F238E27FC236}">
                <a16:creationId xmlns:a16="http://schemas.microsoft.com/office/drawing/2014/main" id="{1578751D-82B2-C11F-3790-A71341C30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12" t="20422" r="22813" b="4606"/>
          <a:stretch/>
        </p:blipFill>
        <p:spPr>
          <a:xfrm>
            <a:off x="1866900" y="1401422"/>
            <a:ext cx="3898913" cy="26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3A0027D-8006-8945-B09C-7A9A47D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08" y="463117"/>
            <a:ext cx="9144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3E805-A255-754B-94C2-6834A424A5F7}"/>
              </a:ext>
            </a:extLst>
          </p:cNvPr>
          <p:cNvSpPr txBox="1"/>
          <p:nvPr/>
        </p:nvSpPr>
        <p:spPr>
          <a:xfrm>
            <a:off x="539262" y="4665785"/>
            <a:ext cx="1117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" panose="02000503020000020003" pitchFamily="2" charset="0"/>
              </a:rPr>
              <a:t>250 M St SE | Washington, DC 20003 | 202.673.6813</a:t>
            </a:r>
          </a:p>
        </p:txBody>
      </p:sp>
    </p:spTree>
    <p:extLst>
      <p:ext uri="{BB962C8B-B14F-4D97-AF65-F5344CB8AC3E}">
        <p14:creationId xmlns:p14="http://schemas.microsoft.com/office/powerpoint/2010/main" val="19450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665A-3AF4-A7A6-AED3-DCA2ACC9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933" y="106649"/>
            <a:ext cx="2707433" cy="1325563"/>
          </a:xfrm>
        </p:spPr>
        <p:txBody>
          <a:bodyPr/>
          <a:lstStyle/>
          <a:p>
            <a:r>
              <a:rPr lang="en-US" dirty="0"/>
              <a:t>London Pavers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E31C0-9841-6989-F915-27165FC4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11" y="1027906"/>
            <a:ext cx="5788089" cy="5076665"/>
          </a:xfrm>
          <a:prstGeom prst="rect">
            <a:avLst/>
          </a:prstGeom>
        </p:spPr>
      </p:pic>
      <p:pic>
        <p:nvPicPr>
          <p:cNvPr id="1026" name="Picture 2" descr="Concrete with London Paver Scoring ...">
            <a:extLst>
              <a:ext uri="{FF2B5EF4-FFF2-40B4-BE49-F238E27FC236}">
                <a16:creationId xmlns:a16="http://schemas.microsoft.com/office/drawing/2014/main" id="{3A30306E-AD57-4C91-B167-BE3430D5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17" y="1294040"/>
            <a:ext cx="3061049" cy="20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85C60-DD49-EA32-07D2-83DF19083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85" y="3429000"/>
            <a:ext cx="3303115" cy="24728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1D6FE6-FECE-A3DE-8A0E-995E50CBFC7C}"/>
              </a:ext>
            </a:extLst>
          </p:cNvPr>
          <p:cNvSpPr txBox="1">
            <a:spLocks/>
          </p:cNvSpPr>
          <p:nvPr/>
        </p:nvSpPr>
        <p:spPr>
          <a:xfrm>
            <a:off x="6467670" y="90647"/>
            <a:ext cx="2707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Bench Detail</a:t>
            </a:r>
          </a:p>
        </p:txBody>
      </p:sp>
    </p:spTree>
    <p:extLst>
      <p:ext uri="{BB962C8B-B14F-4D97-AF65-F5344CB8AC3E}">
        <p14:creationId xmlns:p14="http://schemas.microsoft.com/office/powerpoint/2010/main" val="203594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273F0-BEEF-6244-A853-CBCBB759C328}"/>
              </a:ext>
            </a:extLst>
          </p:cNvPr>
          <p:cNvSpPr txBox="1"/>
          <p:nvPr/>
        </p:nvSpPr>
        <p:spPr>
          <a:xfrm>
            <a:off x="762000" y="381000"/>
            <a:ext cx="1097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DISTRICT DEPARTMENT OF TRANSPORTATION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869E5-1CB4-E44F-9166-0DF65F212523}"/>
              </a:ext>
            </a:extLst>
          </p:cNvPr>
          <p:cNvSpPr txBox="1"/>
          <p:nvPr/>
        </p:nvSpPr>
        <p:spPr>
          <a:xfrm>
            <a:off x="2484190" y="2215520"/>
            <a:ext cx="752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Dupont Tree Plaza Project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6" name="Subtitle 39">
            <a:extLst>
              <a:ext uri="{FF2B5EF4-FFF2-40B4-BE49-F238E27FC236}">
                <a16:creationId xmlns:a16="http://schemas.microsoft.com/office/drawing/2014/main" id="{B9595F21-2421-E55F-A135-EBAC360B172E}"/>
              </a:ext>
            </a:extLst>
          </p:cNvPr>
          <p:cNvSpPr txBox="1">
            <a:spLocks/>
          </p:cNvSpPr>
          <p:nvPr/>
        </p:nvSpPr>
        <p:spPr>
          <a:xfrm>
            <a:off x="3581400" y="5030450"/>
            <a:ext cx="5334000" cy="10515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sz="12800" b="1" kern="0">
                <a:solidFill>
                  <a:srgbClr val="002060"/>
                </a:solidFill>
              </a:rPr>
              <a:t>ANC Meeting #1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9600" b="1" kern="0">
                <a:solidFill>
                  <a:srgbClr val="002060"/>
                </a:solidFill>
              </a:rPr>
              <a:t>June 12</a:t>
            </a:r>
            <a:r>
              <a:rPr lang="en-US" sz="9600" b="1" kern="0" baseline="30000">
                <a:solidFill>
                  <a:srgbClr val="002060"/>
                </a:solidFill>
              </a:rPr>
              <a:t>th</a:t>
            </a:r>
            <a:r>
              <a:rPr lang="en-US" sz="9600" b="1" kern="0">
                <a:solidFill>
                  <a:srgbClr val="002060"/>
                </a:solidFill>
              </a:rPr>
              <a:t>, 2024</a:t>
            </a:r>
          </a:p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9DBF-5E29-2242-A4C0-6CC89251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0363"/>
            <a:ext cx="10515600" cy="1325563"/>
          </a:xfrm>
        </p:spPr>
        <p:txBody>
          <a:bodyPr>
            <a:normAutofit/>
          </a:bodyPr>
          <a:lstStyle/>
          <a:p>
            <a:pPr algn="l" rtl="0">
              <a:spcBef>
                <a:spcPct val="20000"/>
              </a:spcBef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3699-4F6E-EB4D-93BA-5FDB978C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463675"/>
            <a:ext cx="46306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Concept Design Options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Concept #1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Concept #2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Project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Feedback and Q&amp;A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3B018-27BB-4D55-B45D-F0BDADC4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" t="15751" r="50110" b="8618"/>
          <a:stretch/>
        </p:blipFill>
        <p:spPr>
          <a:xfrm>
            <a:off x="5400674" y="847725"/>
            <a:ext cx="4943476" cy="4490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F76A4-C895-4E57-851F-3240D38F2797}"/>
              </a:ext>
            </a:extLst>
          </p:cNvPr>
          <p:cNvSpPr txBox="1"/>
          <p:nvPr/>
        </p:nvSpPr>
        <p:spPr>
          <a:xfrm>
            <a:off x="5400673" y="5425691"/>
            <a:ext cx="417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Dupont Circle – Massachusetts Avenue NW, Source: DDOT</a:t>
            </a:r>
          </a:p>
        </p:txBody>
      </p:sp>
    </p:spTree>
    <p:extLst>
      <p:ext uri="{BB962C8B-B14F-4D97-AF65-F5344CB8AC3E}">
        <p14:creationId xmlns:p14="http://schemas.microsoft.com/office/powerpoint/2010/main" val="76937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9DBF-5E29-2242-A4C0-6CC89251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22" y="264897"/>
            <a:ext cx="10515600" cy="1046425"/>
          </a:xfrm>
        </p:spPr>
        <p:txBody>
          <a:bodyPr>
            <a:normAutofit/>
          </a:bodyPr>
          <a:lstStyle/>
          <a:p>
            <a:pPr algn="l" rtl="0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3699-4F6E-EB4D-93BA-5FDB978C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46" y="1145219"/>
            <a:ext cx="5941844" cy="532660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US" sz="2400" dirty="0"/>
              <a:t>The District Department of Transportation (DDOT) is redeveloping the area near Dupont Circle between Massachusetts Avenue NW and Connecticut Avenue NW. This project aims to address the need for a greener, public plaza that can be used by the community. When completed, the plaza will have a larger tree canopy, more greenspace and new pavement. DDOT is currently working on the concept design for this project. The key elements of the Dupont Tree Plaza under design include:  </a:t>
            </a:r>
          </a:p>
          <a:p>
            <a:pPr algn="just"/>
            <a:endParaRPr lang="en-US" sz="2400" dirty="0"/>
          </a:p>
          <a:p>
            <a:r>
              <a:rPr lang="en-US" sz="2400" dirty="0"/>
              <a:t>• Green spaces and tree canopy </a:t>
            </a:r>
          </a:p>
          <a:p>
            <a:r>
              <a:rPr lang="en-US" sz="2400" dirty="0"/>
              <a:t>• Site furnishings and benches </a:t>
            </a:r>
          </a:p>
          <a:p>
            <a:r>
              <a:rPr lang="en-US" sz="2400" dirty="0"/>
              <a:t>• Soil volume to enhance root growth </a:t>
            </a:r>
          </a:p>
          <a:p>
            <a:r>
              <a:rPr lang="en-US" sz="2400" dirty="0"/>
              <a:t>• Space for open markets and vendors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3B018-27BB-4D55-B45D-F0BDADC4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4" t="6355" r="4526" b="13213"/>
          <a:stretch/>
        </p:blipFill>
        <p:spPr>
          <a:xfrm>
            <a:off x="6410325" y="660010"/>
            <a:ext cx="4733925" cy="4828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F76A4-C895-4E57-851F-3240D38F2797}"/>
              </a:ext>
            </a:extLst>
          </p:cNvPr>
          <p:cNvSpPr txBox="1"/>
          <p:nvPr/>
        </p:nvSpPr>
        <p:spPr>
          <a:xfrm>
            <a:off x="6410325" y="5538014"/>
            <a:ext cx="473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Sidewalk, Dupont Circle – Massachusetts Avenue NW, Source: DDOT</a:t>
            </a:r>
          </a:p>
        </p:txBody>
      </p:sp>
    </p:spTree>
    <p:extLst>
      <p:ext uri="{BB962C8B-B14F-4D97-AF65-F5344CB8AC3E}">
        <p14:creationId xmlns:p14="http://schemas.microsoft.com/office/powerpoint/2010/main" val="150453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7D7-0F47-C340-8276-F4B16612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66620"/>
            <a:ext cx="10515600" cy="816045"/>
          </a:xfrm>
        </p:spPr>
        <p:txBody>
          <a:bodyPr anchor="ctr">
            <a:normAutofit/>
          </a:bodyPr>
          <a:lstStyle/>
          <a:p>
            <a:r>
              <a:rPr lang="en-US" dirty="0"/>
              <a:t>Dupont Tree Plaza – Concept Design 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B7A30-59C8-B9F3-F7AD-1A465953F7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84312" y="1150667"/>
            <a:ext cx="8601068" cy="524071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CEE10E-467F-1E09-CFB6-1BDB43D5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6007" y="1423410"/>
            <a:ext cx="2804323" cy="344581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key elements of the Dupont Tree Plaza under design include: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spaces and tree canopy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furnishings and benches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volume to enhance root growth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Maintains all existing Capital Bikeshare racks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less area for farmers market stalls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7D7-0F47-C340-8276-F4B16612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66620"/>
            <a:ext cx="10515600" cy="816045"/>
          </a:xfrm>
        </p:spPr>
        <p:txBody>
          <a:bodyPr anchor="ctr">
            <a:normAutofit/>
          </a:bodyPr>
          <a:lstStyle/>
          <a:p>
            <a:r>
              <a:rPr lang="en-US" dirty="0"/>
              <a:t>Dupont Tree Plaza – Concept Design 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B7A30-59C8-B9F3-F7AD-1A465953F7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84312" y="1150667"/>
            <a:ext cx="8608768" cy="524071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CEE10E-467F-1E09-CFB6-1BDB43D5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2877" y="1423410"/>
            <a:ext cx="2767453" cy="424372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key elements of the Dupont Tree Plaza under design include: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spaces and tree canopy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furnishings and benches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volume to enhance root growth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Relocates all Capital Bikeshare racks off site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Prioritizes greenspace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Maximizes area for farmers market stalls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3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8 Points 8">
            <a:extLst>
              <a:ext uri="{FF2B5EF4-FFF2-40B4-BE49-F238E27FC236}">
                <a16:creationId xmlns:a16="http://schemas.microsoft.com/office/drawing/2014/main" id="{620EC18F-11DE-43D0-BF6A-34E50498E43B}"/>
              </a:ext>
            </a:extLst>
          </p:cNvPr>
          <p:cNvSpPr/>
          <p:nvPr/>
        </p:nvSpPr>
        <p:spPr>
          <a:xfrm>
            <a:off x="2070390" y="825604"/>
            <a:ext cx="982515" cy="803917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We are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1AA6E-9F30-3B33-A8BE-AFF6C879AC54}"/>
              </a:ext>
            </a:extLst>
          </p:cNvPr>
          <p:cNvSpPr txBox="1">
            <a:spLocks/>
          </p:cNvSpPr>
          <p:nvPr/>
        </p:nvSpPr>
        <p:spPr>
          <a:xfrm>
            <a:off x="187632" y="158343"/>
            <a:ext cx="5358786" cy="619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sz="2400" b="1" ker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Project Timeline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524A5AF0-4932-4EA9-84B4-F068D98DC381}"/>
              </a:ext>
            </a:extLst>
          </p:cNvPr>
          <p:cNvSpPr/>
          <p:nvPr/>
        </p:nvSpPr>
        <p:spPr>
          <a:xfrm>
            <a:off x="1493414" y="1803133"/>
            <a:ext cx="2136468" cy="647111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Outreach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58C3C66-A399-4DAF-0A1D-98E1F3677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549292"/>
              </p:ext>
            </p:extLst>
          </p:nvPr>
        </p:nvGraphicFramePr>
        <p:xfrm>
          <a:off x="467139" y="3400300"/>
          <a:ext cx="11400183" cy="208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8409483-CBEB-DE96-838D-34CC3F0CA6A0}"/>
              </a:ext>
            </a:extLst>
          </p:cNvPr>
          <p:cNvSpPr txBox="1"/>
          <p:nvPr/>
        </p:nvSpPr>
        <p:spPr>
          <a:xfrm>
            <a:off x="1323177" y="2598003"/>
            <a:ext cx="2746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latin typeface="+mj-lt"/>
              </a:defRPr>
            </a:lvl1pPr>
          </a:lstStyle>
          <a:p>
            <a:r>
              <a:rPr lang="en-US" sz="1600"/>
              <a:t>6/12/24 ANC 2B Meeting #1 –</a:t>
            </a:r>
          </a:p>
          <a:p>
            <a:r>
              <a:rPr lang="en-US" sz="1600"/>
              <a:t>Share project background and obtain public input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1EC3BBF-3066-D703-3218-198168885836}"/>
              </a:ext>
            </a:extLst>
          </p:cNvPr>
          <p:cNvSpPr/>
          <p:nvPr/>
        </p:nvSpPr>
        <p:spPr>
          <a:xfrm>
            <a:off x="4026235" y="1803133"/>
            <a:ext cx="2136468" cy="647111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Outreach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67ED53-D346-E579-D958-74D9D546F5F6}"/>
              </a:ext>
            </a:extLst>
          </p:cNvPr>
          <p:cNvSpPr txBox="1"/>
          <p:nvPr/>
        </p:nvSpPr>
        <p:spPr>
          <a:xfrm>
            <a:off x="4221981" y="2592056"/>
            <a:ext cx="2746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latin typeface="+mj-lt"/>
              </a:defRPr>
            </a:lvl1pPr>
          </a:lstStyle>
          <a:p>
            <a:r>
              <a:rPr lang="en-US" sz="1600"/>
              <a:t>TBD ANC 2B Meeting #2 –</a:t>
            </a:r>
          </a:p>
          <a:p>
            <a:r>
              <a:rPr lang="en-US" sz="1600"/>
              <a:t>Share project background and obtain public input</a:t>
            </a:r>
          </a:p>
        </p:txBody>
      </p:sp>
    </p:spTree>
    <p:extLst>
      <p:ext uri="{BB962C8B-B14F-4D97-AF65-F5344CB8AC3E}">
        <p14:creationId xmlns:p14="http://schemas.microsoft.com/office/powerpoint/2010/main" val="325355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71A1CB4-CEBF-DBD3-F7B5-63450C4C51F2}"/>
              </a:ext>
            </a:extLst>
          </p:cNvPr>
          <p:cNvSpPr txBox="1">
            <a:spLocks/>
          </p:cNvSpPr>
          <p:nvPr/>
        </p:nvSpPr>
        <p:spPr>
          <a:xfrm>
            <a:off x="3416607" y="169380"/>
            <a:ext cx="5358786" cy="619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en-US" sz="2400" b="1" ker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Feedback Options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BF4143-1A11-CA2C-8EF0-A88ABED49D26}"/>
              </a:ext>
            </a:extLst>
          </p:cNvPr>
          <p:cNvSpPr txBox="1">
            <a:spLocks/>
          </p:cNvSpPr>
          <p:nvPr/>
        </p:nvSpPr>
        <p:spPr>
          <a:xfrm>
            <a:off x="970457" y="987260"/>
            <a:ext cx="6433643" cy="488347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</a:rPr>
              <a:t>Project Contact info: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</a:rPr>
              <a:t>Annie Tkacik, DDOT Project Manager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hlinkClick r:id="rId3"/>
              </a:rPr>
              <a:t>annie.tkacik@dc.gov</a:t>
            </a:r>
            <a:endParaRPr lang="en-US" sz="2800" kern="0" dirty="0">
              <a:solidFill>
                <a:srgbClr val="FF000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</a:rPr>
              <a:t>202.830.9758</a:t>
            </a:r>
          </a:p>
          <a:p>
            <a:pPr lvl="1">
              <a:defRPr/>
            </a:pPr>
            <a:endParaRPr lang="en-US" sz="2800" kern="0" dirty="0">
              <a:solidFill>
                <a:srgbClr val="FF000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</a:rPr>
              <a:t>Next ANC meeting: Expected September 2024</a:t>
            </a:r>
          </a:p>
          <a:p>
            <a:pPr lvl="1"/>
            <a:endParaRPr lang="en-US" sz="9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kern="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sz="20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C20116-CDFC-463B-4F61-342646EF44DF}"/>
              </a:ext>
            </a:extLst>
          </p:cNvPr>
          <p:cNvSpPr txBox="1">
            <a:spLocks/>
          </p:cNvSpPr>
          <p:nvPr/>
        </p:nvSpPr>
        <p:spPr>
          <a:xfrm>
            <a:off x="7133678" y="5435739"/>
            <a:ext cx="4621265" cy="4214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rgbClr val="FF0000"/>
                </a:solidFill>
                <a:hlinkClick r:id="rId4"/>
              </a:rPr>
              <a:t>https://duponttreeplaza.ddot.dc.gov/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en-US" sz="2000" kern="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sz="2000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2C774-D592-E938-E075-D1C0D122B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28" y="1199788"/>
            <a:ext cx="3816964" cy="38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3E805-A255-754B-94C2-6834A424A5F7}"/>
              </a:ext>
            </a:extLst>
          </p:cNvPr>
          <p:cNvSpPr txBox="1"/>
          <p:nvPr/>
        </p:nvSpPr>
        <p:spPr>
          <a:xfrm>
            <a:off x="638653" y="2628781"/>
            <a:ext cx="11172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latin typeface="Avenir" panose="02000503020000020003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33413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599</Words>
  <Application>Microsoft Office PowerPoint</Application>
  <PresentationFormat>Widescreen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</vt:lpstr>
      <vt:lpstr>Avenir Book</vt:lpstr>
      <vt:lpstr>Avenir Next</vt:lpstr>
      <vt:lpstr>Calibri</vt:lpstr>
      <vt:lpstr>Helvetica</vt:lpstr>
      <vt:lpstr>Segoe UI</vt:lpstr>
      <vt:lpstr>Wingdings</vt:lpstr>
      <vt:lpstr>1_Office Theme</vt:lpstr>
      <vt:lpstr>PowerPoint Presentation</vt:lpstr>
      <vt:lpstr>PowerPoint Presentation</vt:lpstr>
      <vt:lpstr>Meeting Agenda</vt:lpstr>
      <vt:lpstr>Project Scope</vt:lpstr>
      <vt:lpstr>Dupont Tree Plaza – Concept Design A</vt:lpstr>
      <vt:lpstr>Dupont Tree Plaza – Concept Design B</vt:lpstr>
      <vt:lpstr>PowerPoint Presentation</vt:lpstr>
      <vt:lpstr>PowerPoint Presentation</vt:lpstr>
      <vt:lpstr>PowerPoint Presentation</vt:lpstr>
      <vt:lpstr>PowerPoint Presentation</vt:lpstr>
      <vt:lpstr>London Pavers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Tkacik, Annie (DDOT)</cp:lastModifiedBy>
  <cp:revision>5</cp:revision>
  <dcterms:created xsi:type="dcterms:W3CDTF">2021-12-14T15:35:46Z</dcterms:created>
  <dcterms:modified xsi:type="dcterms:W3CDTF">2024-06-12T23:08:27Z</dcterms:modified>
</cp:coreProperties>
</file>